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Nunito"/>
      <p:regular r:id="rId33"/>
      <p:bold r:id="rId34"/>
      <p:italic r:id="rId35"/>
      <p:boldItalic r:id="rId36"/>
    </p:embeddedFont>
    <p:embeddedFont>
      <p:font typeface="Albert Sans Medium"/>
      <p:regular r:id="rId37"/>
      <p:bold r:id="rId38"/>
      <p:italic r:id="rId39"/>
      <p:boldItalic r:id="rId40"/>
    </p:embeddedFont>
    <p:embeddedFont>
      <p:font typeface="Epilogue"/>
      <p:regular r:id="rId41"/>
      <p:bold r:id="rId42"/>
      <p:italic r:id="rId43"/>
      <p:boldItalic r:id="rId44"/>
    </p:embeddedFont>
    <p:embeddedFont>
      <p:font typeface="Albert Sans"/>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lbertSansMedium-boldItalic.fntdata"/><Relationship Id="rId42" Type="http://schemas.openxmlformats.org/officeDocument/2006/relationships/font" Target="fonts/Epilogue-bold.fntdata"/><Relationship Id="rId41" Type="http://schemas.openxmlformats.org/officeDocument/2006/relationships/font" Target="fonts/Epilogue-regular.fntdata"/><Relationship Id="rId44" Type="http://schemas.openxmlformats.org/officeDocument/2006/relationships/font" Target="fonts/Epilogue-boldItalic.fntdata"/><Relationship Id="rId43" Type="http://schemas.openxmlformats.org/officeDocument/2006/relationships/font" Target="fonts/Epilogue-italic.fntdata"/><Relationship Id="rId46" Type="http://schemas.openxmlformats.org/officeDocument/2006/relationships/font" Target="fonts/AlbertSans-bold.fntdata"/><Relationship Id="rId45" Type="http://schemas.openxmlformats.org/officeDocument/2006/relationships/font" Target="fonts/Albert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lbertSans-boldItalic.fntdata"/><Relationship Id="rId47" Type="http://schemas.openxmlformats.org/officeDocument/2006/relationships/font" Target="fonts/AlbertSans-italic.fntdata"/><Relationship Id="rId49" Type="http://schemas.openxmlformats.org/officeDocument/2006/relationships/font" Target="fonts/DM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Nunito-regular.fntdata"/><Relationship Id="rId32" Type="http://schemas.openxmlformats.org/officeDocument/2006/relationships/slide" Target="slides/slide28.xml"/><Relationship Id="rId35" Type="http://schemas.openxmlformats.org/officeDocument/2006/relationships/font" Target="fonts/Nunito-italic.fntdata"/><Relationship Id="rId34" Type="http://schemas.openxmlformats.org/officeDocument/2006/relationships/font" Target="fonts/Nunito-bold.fntdata"/><Relationship Id="rId37" Type="http://schemas.openxmlformats.org/officeDocument/2006/relationships/font" Target="fonts/AlbertSansMedium-regular.fntdata"/><Relationship Id="rId36" Type="http://schemas.openxmlformats.org/officeDocument/2006/relationships/font" Target="fonts/Nunito-boldItalic.fntdata"/><Relationship Id="rId39" Type="http://schemas.openxmlformats.org/officeDocument/2006/relationships/font" Target="fonts/AlbertSansMedium-italic.fntdata"/><Relationship Id="rId38" Type="http://schemas.openxmlformats.org/officeDocument/2006/relationships/font" Target="fonts/AlbertSans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course.org/lectures/" TargetMode="External"/><Relationship Id="rId3" Type="http://schemas.openxmlformats.org/officeDocument/2006/relationships/hyperlink" Target="https://ift6758.github.io/lectures.html" TargetMode="External"/><Relationship Id="rId4" Type="http://schemas.openxmlformats.org/officeDocument/2006/relationships/hyperlink" Target="https://github.com/jakevdp/PythonDataScienceHandbook"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https://www.datasciencecourse.org/lectures/</a:t>
            </a:r>
            <a:endParaRPr/>
          </a:p>
          <a:p>
            <a:pPr indent="0" lvl="0" marL="0" rtl="0" algn="l">
              <a:spcBef>
                <a:spcPts val="0"/>
              </a:spcBef>
              <a:spcAft>
                <a:spcPts val="0"/>
              </a:spcAft>
              <a:buNone/>
            </a:pPr>
            <a:r>
              <a:rPr lang="en" u="sng">
                <a:solidFill>
                  <a:schemeClr val="hlink"/>
                </a:solidFill>
                <a:hlinkClick r:id="rId3"/>
              </a:rPr>
              <a:t>https://ift6758.github.io/lectures.html</a:t>
            </a:r>
            <a:endParaRPr/>
          </a:p>
          <a:p>
            <a:pPr indent="0" lvl="0" marL="0" rtl="0" algn="l">
              <a:spcBef>
                <a:spcPts val="0"/>
              </a:spcBef>
              <a:spcAft>
                <a:spcPts val="0"/>
              </a:spcAft>
              <a:buNone/>
            </a:pPr>
            <a:r>
              <a:rPr lang="en" u="sng">
                <a:solidFill>
                  <a:schemeClr val="hlink"/>
                </a:solidFill>
                <a:hlinkClick r:id="rId4"/>
              </a:rPr>
              <a:t>https://github.com/jakevdp/PythonDataScienceHandbook</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3fec4893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3fec4893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3fec4893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3fec4893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3fec4893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3fec48936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3fec4893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83fec4893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3fec4893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3fec4893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3fec4893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3fec4893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83fec4893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83fec4893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3fec489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3fec489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3fec4893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3fec4893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3fec48936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3fec48936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09d915a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09d915a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3fec4893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3fec4893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3fec4893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3fec4893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3fec4893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3fec4893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3fec4893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3fec4893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745716f9d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745716f9d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3fec4893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83fec489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3fec4893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3fec4893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2527a2d22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2527a2d22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3dd4e9cd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3dd4e9cd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3fec489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3fec489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3fec489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3fec489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83fec489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83fec489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hyperlink" Target="https://github.com/husseinlopez/icd2023/blob/main/icd8.ipynb" TargetMode="External"/><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hyperlink" Target="https://github.com/husseinlopez/icd2024/blob/main/icd9.ipyn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4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de selección</a:t>
            </a:r>
            <a:endParaRPr b="1" sz="3000">
              <a:solidFill>
                <a:srgbClr val="112158"/>
              </a:solidFill>
              <a:latin typeface="Epilogue"/>
              <a:ea typeface="Epilogue"/>
              <a:cs typeface="Epilogue"/>
              <a:sym typeface="Epilogue"/>
            </a:endParaRPr>
          </a:p>
        </p:txBody>
      </p:sp>
      <p:sp>
        <p:nvSpPr>
          <p:cNvPr id="297" name="Google Shape;297;p4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algoritmos de selección de características se clasifican como </a:t>
            </a:r>
            <a:r>
              <a:rPr b="1" lang="en" sz="1600">
                <a:solidFill>
                  <a:schemeClr val="dk2"/>
                </a:solidFill>
                <a:latin typeface="Albert Sans"/>
                <a:ea typeface="Albert Sans"/>
                <a:cs typeface="Albert Sans"/>
                <a:sym typeface="Albert Sans"/>
              </a:rPr>
              <a:t>supervisados</a:t>
            </a:r>
            <a:r>
              <a:rPr lang="en" sz="1600">
                <a:solidFill>
                  <a:schemeClr val="dk1"/>
                </a:solidFill>
                <a:latin typeface="Albert Sans"/>
                <a:ea typeface="Albert Sans"/>
                <a:cs typeface="Albert Sans"/>
                <a:sym typeface="Albert Sans"/>
              </a:rPr>
              <a:t>, que se pueden usar para datos etiquetados; o </a:t>
            </a:r>
            <a:r>
              <a:rPr b="1" lang="en" sz="1600">
                <a:solidFill>
                  <a:srgbClr val="E76A28"/>
                </a:solidFill>
                <a:latin typeface="Albert Sans"/>
                <a:ea typeface="Albert Sans"/>
                <a:cs typeface="Albert Sans"/>
                <a:sym typeface="Albert Sans"/>
              </a:rPr>
              <a:t>no supervisados</a:t>
            </a:r>
            <a:r>
              <a:rPr lang="en" sz="1600">
                <a:solidFill>
                  <a:schemeClr val="dk1"/>
                </a:solidFill>
                <a:latin typeface="Albert Sans"/>
                <a:ea typeface="Albert Sans"/>
                <a:cs typeface="Albert Sans"/>
                <a:sym typeface="Albert Sans"/>
              </a:rPr>
              <a:t>, que se pueden usar para datos </a:t>
            </a:r>
            <a:r>
              <a:rPr b="1" lang="en" sz="1600">
                <a:solidFill>
                  <a:srgbClr val="E76A28"/>
                </a:solidFill>
                <a:latin typeface="Albert Sans"/>
                <a:ea typeface="Albert Sans"/>
                <a:cs typeface="Albert Sans"/>
                <a:sym typeface="Albert Sans"/>
              </a:rPr>
              <a:t>no</a:t>
            </a:r>
            <a:r>
              <a:rPr lang="en" sz="1600">
                <a:solidFill>
                  <a:schemeClr val="dk1"/>
                </a:solidFill>
                <a:latin typeface="Albert Sans"/>
                <a:ea typeface="Albert Sans"/>
                <a:cs typeface="Albert Sans"/>
                <a:sym typeface="Albert Sans"/>
              </a:rPr>
              <a:t> etiquetados.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técnicas supervisadas se clasifican como métodos de filtrado (filters), métodos envolventes (wrappers), métodos integrados (embedded), o métodos híbridos.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4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a:t>
            </a:r>
            <a:r>
              <a:rPr b="1" i="1" lang="en" sz="3000">
                <a:solidFill>
                  <a:srgbClr val="112158"/>
                </a:solidFill>
                <a:latin typeface="Epilogue"/>
                <a:ea typeface="Epilogue"/>
                <a:cs typeface="Epilogue"/>
                <a:sym typeface="Epilogue"/>
              </a:rPr>
              <a:t>Filter</a:t>
            </a:r>
            <a:endParaRPr b="1" i="1" sz="3000">
              <a:solidFill>
                <a:srgbClr val="112158"/>
              </a:solidFill>
              <a:latin typeface="Epilogue"/>
              <a:ea typeface="Epilogue"/>
              <a:cs typeface="Epilogue"/>
              <a:sym typeface="Epilogue"/>
            </a:endParaRPr>
          </a:p>
        </p:txBody>
      </p:sp>
      <p:sp>
        <p:nvSpPr>
          <p:cNvPr id="304" name="Google Shape;304;p4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Seleccionan características en función de </a:t>
            </a:r>
            <a:r>
              <a:rPr b="1" lang="en" sz="1600">
                <a:solidFill>
                  <a:schemeClr val="dk1"/>
                </a:solidFill>
                <a:latin typeface="Albert Sans"/>
                <a:ea typeface="Albert Sans"/>
                <a:cs typeface="Albert Sans"/>
                <a:sym typeface="Albert Sans"/>
              </a:rPr>
              <a:t>estadísticas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aplica una métrica seleccionada para identificar atributos irrelevantes y se realiza una selección recursiva de características.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métodos de filtro son </a:t>
            </a:r>
            <a:r>
              <a:rPr b="1" lang="en" sz="1600">
                <a:solidFill>
                  <a:schemeClr val="dk2"/>
                </a:solidFill>
                <a:latin typeface="Albert Sans"/>
                <a:ea typeface="Albert Sans"/>
                <a:cs typeface="Albert Sans"/>
                <a:sym typeface="Albert Sans"/>
              </a:rPr>
              <a:t>univariados</a:t>
            </a:r>
            <a:r>
              <a:rPr lang="en" sz="1600">
                <a:solidFill>
                  <a:schemeClr val="dk1"/>
                </a:solidFill>
                <a:latin typeface="Albert Sans"/>
                <a:ea typeface="Albert Sans"/>
                <a:cs typeface="Albert Sans"/>
                <a:sym typeface="Albert Sans"/>
              </a:rPr>
              <a:t>, en los que se establece una lista de clasificación ordenada de características para informar la selección final del subconjunto de características; o </a:t>
            </a:r>
            <a:r>
              <a:rPr b="1" lang="en" sz="1600">
                <a:solidFill>
                  <a:schemeClr val="dk2"/>
                </a:solidFill>
                <a:latin typeface="Albert Sans"/>
                <a:ea typeface="Albert Sans"/>
                <a:cs typeface="Albert Sans"/>
                <a:sym typeface="Albert Sans"/>
              </a:rPr>
              <a:t>multivariante</a:t>
            </a:r>
            <a:r>
              <a:rPr lang="en" sz="1600">
                <a:solidFill>
                  <a:schemeClr val="dk1"/>
                </a:solidFill>
                <a:latin typeface="Albert Sans"/>
                <a:ea typeface="Albert Sans"/>
                <a:cs typeface="Albert Sans"/>
                <a:sym typeface="Albert Sans"/>
              </a:rPr>
              <a:t>, que evalúa la relevancia de las características en su conjunto, identificando características redundantes e irrelevantes.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Ejemplos de métodos </a:t>
            </a:r>
            <a:r>
              <a:rPr b="1" i="1" lang="en" sz="2600">
                <a:solidFill>
                  <a:schemeClr val="dk2"/>
                </a:solidFill>
                <a:latin typeface="Epilogue"/>
                <a:ea typeface="Epilogue"/>
                <a:cs typeface="Epilogue"/>
                <a:sym typeface="Epilogue"/>
              </a:rPr>
              <a:t>Filter</a:t>
            </a:r>
            <a:endParaRPr b="1" i="1" sz="2600">
              <a:solidFill>
                <a:schemeClr val="dk2"/>
              </a:solidFill>
              <a:latin typeface="Epilogue"/>
              <a:ea typeface="Epilogue"/>
              <a:cs typeface="Epilogue"/>
              <a:sym typeface="Epilogue"/>
            </a:endParaRPr>
          </a:p>
        </p:txBody>
      </p:sp>
      <p:sp>
        <p:nvSpPr>
          <p:cNvPr id="311" name="Google Shape;311;p4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Correlación de Pearson:</a:t>
            </a:r>
            <a:r>
              <a:rPr lang="en" sz="1600">
                <a:solidFill>
                  <a:schemeClr val="dk1"/>
                </a:solidFill>
                <a:latin typeface="Albert Sans"/>
                <a:ea typeface="Albert Sans"/>
                <a:cs typeface="Albert Sans"/>
                <a:sym typeface="Albert Sans"/>
              </a:rPr>
              <a:t> se utiliza como medida para cuantificar la dependencia lineal entre dos variables continuas X e Y.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Análisis de varianza ANOVA:</a:t>
            </a:r>
            <a:r>
              <a:rPr lang="en" sz="1600">
                <a:solidFill>
                  <a:schemeClr val="dk1"/>
                </a:solidFill>
                <a:latin typeface="Albert Sans"/>
                <a:ea typeface="Albert Sans"/>
                <a:cs typeface="Albert Sans"/>
                <a:sym typeface="Albert Sans"/>
              </a:rPr>
              <a:t> proporciona una prueba estadística de si las medias de varios grupos son iguales o no.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Chi-Cuadrado:</a:t>
            </a:r>
            <a:r>
              <a:rPr lang="en" sz="1600">
                <a:solidFill>
                  <a:schemeClr val="dk1"/>
                </a:solidFill>
                <a:latin typeface="Albert Sans"/>
                <a:ea typeface="Albert Sans"/>
                <a:cs typeface="Albert Sans"/>
                <a:sym typeface="Albert Sans"/>
              </a:rPr>
              <a:t> prueba estadística aplicada a los grupos de características categóricas para evaluar la probabilidad de correlación o asociación entre ellos utilizando su distribución de frecuencia.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Ejemplos de métodos </a:t>
            </a:r>
            <a:r>
              <a:rPr b="1" i="1" lang="en" sz="2600">
                <a:solidFill>
                  <a:schemeClr val="dk2"/>
                </a:solidFill>
                <a:latin typeface="Epilogue"/>
                <a:ea typeface="Epilogue"/>
                <a:cs typeface="Epilogue"/>
                <a:sym typeface="Epilogue"/>
              </a:rPr>
              <a:t>Filter</a:t>
            </a:r>
            <a:endParaRPr b="1" i="1" sz="2600">
              <a:solidFill>
                <a:schemeClr val="dk2"/>
              </a:solidFill>
              <a:latin typeface="Epilogue"/>
              <a:ea typeface="Epilogue"/>
              <a:cs typeface="Epilogue"/>
              <a:sym typeface="Epilogue"/>
            </a:endParaRPr>
          </a:p>
        </p:txBody>
      </p:sp>
      <p:sp>
        <p:nvSpPr>
          <p:cNvPr id="318" name="Google Shape;318;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Ganancia de información</a:t>
            </a:r>
            <a:r>
              <a:rPr b="1" lang="en" sz="1600">
                <a:solidFill>
                  <a:schemeClr val="dk2"/>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se calcula mediante la diferencia entre la entropía antes y después de conocer el valor de una característica. La entropía mide la impureza o incertidumbre en un conjunto de datos. </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InfoGain(Class,Attribute) = H(Class) - H(Class | Attribute).</a:t>
            </a:r>
            <a:endParaRPr>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Radio de la ganancia de información:</a:t>
            </a:r>
            <a:r>
              <a:rPr lang="en" sz="1600">
                <a:solidFill>
                  <a:schemeClr val="dk1"/>
                </a:solidFill>
                <a:latin typeface="Albert Sans"/>
                <a:ea typeface="Albert Sans"/>
                <a:cs typeface="Albert Sans"/>
                <a:sym typeface="Albert Sans"/>
              </a:rPr>
              <a:t> es una relación entre la ganancia de información y la información intrínseca. Intenta reducir el sesgo hacia los atributos multivaluados teniendo en cuenta el número y el tamaño de las ramas al elegir un atributo.</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a:solidFill>
                  <a:schemeClr val="dk1"/>
                </a:solidFill>
                <a:latin typeface="Albert Sans"/>
                <a:ea typeface="Albert Sans"/>
                <a:cs typeface="Albert Sans"/>
                <a:sym typeface="Albert Sans"/>
              </a:rPr>
              <a:t>GainR(Class, Attribute) = (H(Class) - H(Class | Attribute)) / H(Attribute).</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a:t>
            </a:r>
            <a:r>
              <a:rPr b="1" i="1" lang="en" sz="3000">
                <a:solidFill>
                  <a:srgbClr val="112158"/>
                </a:solidFill>
                <a:latin typeface="Epilogue"/>
                <a:ea typeface="Epilogue"/>
                <a:cs typeface="Epilogue"/>
                <a:sym typeface="Epilogue"/>
              </a:rPr>
              <a:t>Wrapper</a:t>
            </a:r>
            <a:endParaRPr b="1" i="1" sz="3000">
              <a:solidFill>
                <a:srgbClr val="112158"/>
              </a:solidFill>
              <a:latin typeface="Epilogue"/>
              <a:ea typeface="Epilogue"/>
              <a:cs typeface="Epilogue"/>
              <a:sym typeface="Epilogue"/>
            </a:endParaRPr>
          </a:p>
        </p:txBody>
      </p:sp>
      <p:sp>
        <p:nvSpPr>
          <p:cNvPr id="325" name="Google Shape;325;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Consideran la selección de un conjunto de características como un </a:t>
            </a:r>
            <a:r>
              <a:rPr b="1" lang="en" sz="1600">
                <a:solidFill>
                  <a:schemeClr val="dk1"/>
                </a:solidFill>
                <a:latin typeface="Albert Sans"/>
                <a:ea typeface="Albert Sans"/>
                <a:cs typeface="Albert Sans"/>
                <a:sym typeface="Albert Sans"/>
              </a:rPr>
              <a:t>problema de búsqueda</a:t>
            </a:r>
            <a:r>
              <a:rPr lang="en" sz="1600">
                <a:solidFill>
                  <a:schemeClr val="dk1"/>
                </a:solidFill>
                <a:latin typeface="Albert Sans"/>
                <a:ea typeface="Albert Sans"/>
                <a:cs typeface="Albert Sans"/>
                <a:sym typeface="Albert Sans"/>
              </a:rPr>
              <a:t>, en el que se evalúa su calidad con la preparación, evaluación y comparación de una combinación de características con otras combinaciones de características.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Este método facilita la detección de posibles interacciones entre variables.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Estos métodos se centran en subconjuntos de características que ayudan a mejorar la calidad de los resultados del algoritmo de agrupamiento utilizado para la selección.</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Forward selection: </a:t>
            </a:r>
            <a:r>
              <a:rPr lang="en" sz="1600">
                <a:solidFill>
                  <a:schemeClr val="dk1"/>
                </a:solidFill>
                <a:latin typeface="Albert Sans"/>
                <a:ea typeface="Albert Sans"/>
                <a:cs typeface="Albert Sans"/>
                <a:sym typeface="Albert Sans"/>
              </a:rPr>
              <a:t>es un método iterativo en el que se comienza sin tener características en el modelo. En cada iteración, se agrega la característica que mejora el modelo hasta que la adición de una nueva variable no mejora el rendimiento del modelo.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Backward elimination:</a:t>
            </a:r>
            <a:r>
              <a:rPr lang="en" sz="1600">
                <a:solidFill>
                  <a:schemeClr val="dk1"/>
                </a:solidFill>
                <a:latin typeface="Albert Sans"/>
                <a:ea typeface="Albert Sans"/>
                <a:cs typeface="Albert Sans"/>
                <a:sym typeface="Albert Sans"/>
              </a:rPr>
              <a:t> se comienza con todas las características y se elimina la característica menos significativa en cada iteración, lo que mejora el rendimiento del modelo. Se repite hasta que no se observa ninguna mejora.</a:t>
            </a:r>
            <a:endParaRPr sz="1600">
              <a:solidFill>
                <a:schemeClr val="dk1"/>
              </a:solidFill>
              <a:latin typeface="Albert Sans"/>
              <a:ea typeface="Albert Sans"/>
              <a:cs typeface="Albert Sans"/>
              <a:sym typeface="Albert Sans"/>
            </a:endParaRPr>
          </a:p>
        </p:txBody>
      </p:sp>
      <p:sp>
        <p:nvSpPr>
          <p:cNvPr id="331" name="Google Shape;33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Ejemplos de métodos </a:t>
            </a:r>
            <a:r>
              <a:rPr b="1" i="1" lang="en" sz="2600">
                <a:solidFill>
                  <a:schemeClr val="dk2"/>
                </a:solidFill>
                <a:latin typeface="Epilogue"/>
                <a:ea typeface="Epilogue"/>
                <a:cs typeface="Epilogue"/>
                <a:sym typeface="Epilogue"/>
              </a:rPr>
              <a:t>Wrapp</a:t>
            </a:r>
            <a:r>
              <a:rPr b="1" i="1" lang="en" sz="2600">
                <a:solidFill>
                  <a:schemeClr val="dk2"/>
                </a:solidFill>
                <a:latin typeface="Epilogue"/>
                <a:ea typeface="Epilogue"/>
                <a:cs typeface="Epilogue"/>
                <a:sym typeface="Epilogue"/>
              </a:rPr>
              <a:t>er</a:t>
            </a:r>
            <a:endParaRPr b="1" i="1" sz="2600">
              <a:solidFill>
                <a:schemeClr val="dk2"/>
              </a:solidFill>
              <a:latin typeface="Epilogue"/>
              <a:ea typeface="Epilogue"/>
              <a:cs typeface="Epilogue"/>
              <a:sym typeface="Epilog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Recursive feature elimination:</a:t>
            </a:r>
            <a:r>
              <a:rPr lang="en" sz="1600">
                <a:solidFill>
                  <a:schemeClr val="dk1"/>
                </a:solidFill>
                <a:latin typeface="Albert Sans"/>
                <a:ea typeface="Albert Sans"/>
                <a:cs typeface="Albert Sans"/>
                <a:sym typeface="Albert Sans"/>
              </a:rPr>
              <a:t> es un algoritmo de optimización voraz (greedy) que tiene como objetivo encontrar el subconjunto de características con mejor rendimiento. Crea modelos repetidamente y deja de lado la característica de mejor o peor rendimiento en cada iteración. Construye el siguiente modelo con las características restantes hasta agotar todas las características. Luego clasifica las características según el orden de su eliminación.</a:t>
            </a:r>
            <a:endParaRPr sz="1600">
              <a:solidFill>
                <a:schemeClr val="dk1"/>
              </a:solidFill>
              <a:latin typeface="Albert Sans"/>
              <a:ea typeface="Albert Sans"/>
              <a:cs typeface="Albert Sans"/>
              <a:sym typeface="Albert Sans"/>
            </a:endParaRPr>
          </a:p>
        </p:txBody>
      </p:sp>
      <p:sp>
        <p:nvSpPr>
          <p:cNvPr id="338" name="Google Shape;33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Ejemplos de métodos </a:t>
            </a:r>
            <a:r>
              <a:rPr b="1" i="1" lang="en" sz="2600">
                <a:solidFill>
                  <a:schemeClr val="dk2"/>
                </a:solidFill>
                <a:latin typeface="Epilogue"/>
                <a:ea typeface="Epilogue"/>
                <a:cs typeface="Epilogue"/>
                <a:sym typeface="Epilogue"/>
              </a:rPr>
              <a:t>Wrapper</a:t>
            </a:r>
            <a:endParaRPr b="1" i="1" sz="2600">
              <a:solidFill>
                <a:schemeClr val="dk2"/>
              </a:solidFill>
              <a:latin typeface="Epilogue"/>
              <a:ea typeface="Epilogue"/>
              <a:cs typeface="Epilogue"/>
              <a:sym typeface="Epilog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Diferencias entre Filters y Wrappers</a:t>
            </a:r>
            <a:endParaRPr b="1" sz="2600">
              <a:solidFill>
                <a:schemeClr val="lt2"/>
              </a:solidFill>
              <a:latin typeface="Epilogue"/>
              <a:ea typeface="Epilogue"/>
              <a:cs typeface="Epilogue"/>
              <a:sym typeface="Epilogue"/>
            </a:endParaRPr>
          </a:p>
        </p:txBody>
      </p:sp>
      <p:sp>
        <p:nvSpPr>
          <p:cNvPr id="346" name="Google Shape;346;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t>
            </a:r>
            <a:r>
              <a:rPr b="1" i="1" lang="en" sz="1600">
                <a:solidFill>
                  <a:schemeClr val="dk2"/>
                </a:solidFill>
                <a:latin typeface="Albert Sans"/>
                <a:ea typeface="Albert Sans"/>
                <a:cs typeface="Albert Sans"/>
                <a:sym typeface="Albert Sans"/>
              </a:rPr>
              <a:t>filters</a:t>
            </a:r>
            <a:r>
              <a:rPr lang="en" sz="1600">
                <a:solidFill>
                  <a:schemeClr val="dk1"/>
                </a:solidFill>
                <a:latin typeface="Albert Sans"/>
                <a:ea typeface="Albert Sans"/>
                <a:cs typeface="Albert Sans"/>
                <a:sym typeface="Albert Sans"/>
              </a:rPr>
              <a:t> miden la relevancia de las características por su correlación con la variable dependiente, mientras que los </a:t>
            </a:r>
            <a:r>
              <a:rPr b="1" i="1" lang="en" sz="1600">
                <a:solidFill>
                  <a:schemeClr val="dk2"/>
                </a:solidFill>
                <a:latin typeface="Albert Sans"/>
                <a:ea typeface="Albert Sans"/>
                <a:cs typeface="Albert Sans"/>
                <a:sym typeface="Albert Sans"/>
              </a:rPr>
              <a:t>wrappers </a:t>
            </a:r>
            <a:r>
              <a:rPr lang="en" sz="1600">
                <a:solidFill>
                  <a:schemeClr val="dk1"/>
                </a:solidFill>
                <a:latin typeface="Albert Sans"/>
                <a:ea typeface="Albert Sans"/>
                <a:cs typeface="Albert Sans"/>
                <a:sym typeface="Albert Sans"/>
              </a:rPr>
              <a:t>miden la utilidad de un subconjunto de características entrenando un modelo en él.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t>
            </a:r>
            <a:r>
              <a:rPr b="1" i="1" lang="en" sz="1600">
                <a:solidFill>
                  <a:schemeClr val="dk2"/>
                </a:solidFill>
                <a:latin typeface="Albert Sans"/>
                <a:ea typeface="Albert Sans"/>
                <a:cs typeface="Albert Sans"/>
                <a:sym typeface="Albert Sans"/>
              </a:rPr>
              <a:t>filters</a:t>
            </a:r>
            <a:r>
              <a:rPr lang="en" sz="1600">
                <a:solidFill>
                  <a:schemeClr val="dk1"/>
                </a:solidFill>
                <a:latin typeface="Albert Sans"/>
                <a:ea typeface="Albert Sans"/>
                <a:cs typeface="Albert Sans"/>
                <a:sym typeface="Albert Sans"/>
              </a:rPr>
              <a:t> son mucho más rápidos en comparación con los </a:t>
            </a:r>
            <a:r>
              <a:rPr b="1" i="1" lang="en" sz="1600">
                <a:solidFill>
                  <a:schemeClr val="dk2"/>
                </a:solidFill>
                <a:latin typeface="Albert Sans"/>
                <a:ea typeface="Albert Sans"/>
                <a:cs typeface="Albert Sans"/>
                <a:sym typeface="Albert Sans"/>
              </a:rPr>
              <a:t>wrappers</a:t>
            </a:r>
            <a:r>
              <a:rPr lang="en" sz="1600">
                <a:solidFill>
                  <a:schemeClr val="dk1"/>
                </a:solidFill>
                <a:latin typeface="Albert Sans"/>
                <a:ea typeface="Albert Sans"/>
                <a:cs typeface="Albert Sans"/>
                <a:sym typeface="Albert Sans"/>
              </a:rPr>
              <a:t>, ya que no implican el entrenamiento de los modelos.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otro lado, los </a:t>
            </a:r>
            <a:r>
              <a:rPr b="1" i="1" lang="en" sz="1600">
                <a:solidFill>
                  <a:schemeClr val="dk2"/>
                </a:solidFill>
                <a:latin typeface="Albert Sans"/>
                <a:ea typeface="Albert Sans"/>
                <a:cs typeface="Albert Sans"/>
                <a:sym typeface="Albert Sans"/>
              </a:rPr>
              <a:t>wrappers</a:t>
            </a:r>
            <a:r>
              <a:rPr lang="en" sz="1600">
                <a:solidFill>
                  <a:schemeClr val="dk1"/>
                </a:solidFill>
                <a:latin typeface="Albert Sans"/>
                <a:ea typeface="Albert Sans"/>
                <a:cs typeface="Albert Sans"/>
                <a:sym typeface="Albert Sans"/>
              </a:rPr>
              <a:t> también son computacionalmente muy costosos.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Diferencias entre Filters y Wrappers</a:t>
            </a:r>
            <a:endParaRPr b="1" sz="2600">
              <a:solidFill>
                <a:schemeClr val="lt2"/>
              </a:solidFill>
              <a:latin typeface="Epilogue"/>
              <a:ea typeface="Epilogue"/>
              <a:cs typeface="Epilogue"/>
              <a:sym typeface="Epilogue"/>
            </a:endParaRPr>
          </a:p>
        </p:txBody>
      </p:sp>
      <p:sp>
        <p:nvSpPr>
          <p:cNvPr id="353" name="Google Shape;353;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t>
            </a:r>
            <a:r>
              <a:rPr b="1" i="1" lang="en" sz="1600">
                <a:solidFill>
                  <a:schemeClr val="dk2"/>
                </a:solidFill>
                <a:latin typeface="Albert Sans"/>
                <a:ea typeface="Albert Sans"/>
                <a:cs typeface="Albert Sans"/>
                <a:sym typeface="Albert Sans"/>
              </a:rPr>
              <a:t>filters</a:t>
            </a:r>
            <a:r>
              <a:rPr lang="en" sz="1600">
                <a:solidFill>
                  <a:schemeClr val="dk1"/>
                </a:solidFill>
                <a:latin typeface="Albert Sans"/>
                <a:ea typeface="Albert Sans"/>
                <a:cs typeface="Albert Sans"/>
                <a:sym typeface="Albert Sans"/>
              </a:rPr>
              <a:t> usan métodos estadísticos para la evaluación del subconjunto de características, mientras que los </a:t>
            </a:r>
            <a:r>
              <a:rPr b="1" i="1" lang="en" sz="1600">
                <a:solidFill>
                  <a:schemeClr val="dk2"/>
                </a:solidFill>
                <a:latin typeface="Albert Sans"/>
                <a:ea typeface="Albert Sans"/>
                <a:cs typeface="Albert Sans"/>
                <a:sym typeface="Albert Sans"/>
              </a:rPr>
              <a:t>wrappers</a:t>
            </a:r>
            <a:r>
              <a:rPr lang="en" sz="1600">
                <a:solidFill>
                  <a:schemeClr val="dk1"/>
                </a:solidFill>
                <a:latin typeface="Albert Sans"/>
                <a:ea typeface="Albert Sans"/>
                <a:cs typeface="Albert Sans"/>
                <a:sym typeface="Albert Sans"/>
              </a:rPr>
              <a:t> usan validación cruzada.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t>
            </a:r>
            <a:r>
              <a:rPr b="1" i="1" lang="en" sz="1600">
                <a:solidFill>
                  <a:schemeClr val="dk2"/>
                </a:solidFill>
                <a:latin typeface="Albert Sans"/>
                <a:ea typeface="Albert Sans"/>
                <a:cs typeface="Albert Sans"/>
                <a:sym typeface="Albert Sans"/>
              </a:rPr>
              <a:t>filters</a:t>
            </a:r>
            <a:r>
              <a:rPr lang="en" sz="1600">
                <a:solidFill>
                  <a:schemeClr val="dk1"/>
                </a:solidFill>
                <a:latin typeface="Albert Sans"/>
                <a:ea typeface="Albert Sans"/>
                <a:cs typeface="Albert Sans"/>
                <a:sym typeface="Albert Sans"/>
              </a:rPr>
              <a:t> pueden no encontrar el mejor subconjunto de características en muchas ocasiones, pero los </a:t>
            </a:r>
            <a:r>
              <a:rPr b="1" i="1" lang="en" sz="1600">
                <a:solidFill>
                  <a:schemeClr val="dk2"/>
                </a:solidFill>
                <a:latin typeface="Albert Sans"/>
                <a:ea typeface="Albert Sans"/>
                <a:cs typeface="Albert Sans"/>
                <a:sym typeface="Albert Sans"/>
              </a:rPr>
              <a:t>wrappers</a:t>
            </a:r>
            <a:r>
              <a:rPr lang="en" sz="1600">
                <a:solidFill>
                  <a:schemeClr val="dk1"/>
                </a:solidFill>
                <a:latin typeface="Albert Sans"/>
                <a:ea typeface="Albert Sans"/>
                <a:cs typeface="Albert Sans"/>
                <a:sym typeface="Albert Sans"/>
              </a:rPr>
              <a:t> sí pueden lograrlo.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uso del subconjunto de características de los </a:t>
            </a:r>
            <a:r>
              <a:rPr b="1" i="1" lang="en" sz="1600">
                <a:solidFill>
                  <a:schemeClr val="dk2"/>
                </a:solidFill>
                <a:latin typeface="Albert Sans"/>
                <a:ea typeface="Albert Sans"/>
                <a:cs typeface="Albert Sans"/>
                <a:sym typeface="Albert Sans"/>
              </a:rPr>
              <a:t>wrappers</a:t>
            </a:r>
            <a:r>
              <a:rPr lang="en" sz="1600">
                <a:solidFill>
                  <a:schemeClr val="dk1"/>
                </a:solidFill>
                <a:latin typeface="Albert Sans"/>
                <a:ea typeface="Albert Sans"/>
                <a:cs typeface="Albert Sans"/>
                <a:sym typeface="Albert Sans"/>
              </a:rPr>
              <a:t> hace que el modelo sea más propenso a sobreajustarse en comparación con el uso del subconjunto de características de los </a:t>
            </a:r>
            <a:r>
              <a:rPr b="1" i="1" lang="en" sz="1600">
                <a:solidFill>
                  <a:schemeClr val="dk2"/>
                </a:solidFill>
                <a:latin typeface="Albert Sans"/>
                <a:ea typeface="Albert Sans"/>
                <a:cs typeface="Albert Sans"/>
                <a:sym typeface="Albert Sans"/>
              </a:rPr>
              <a:t>filters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a:t>
            </a:r>
            <a:r>
              <a:rPr b="1" i="1" lang="en" sz="3000">
                <a:solidFill>
                  <a:srgbClr val="112158"/>
                </a:solidFill>
                <a:latin typeface="Epilogue"/>
                <a:ea typeface="Epilogue"/>
                <a:cs typeface="Epilogue"/>
                <a:sym typeface="Epilogue"/>
              </a:rPr>
              <a:t>Embedded</a:t>
            </a:r>
            <a:endParaRPr b="1" i="1" sz="3000">
              <a:solidFill>
                <a:srgbClr val="112158"/>
              </a:solidFill>
              <a:latin typeface="Epilogue"/>
              <a:ea typeface="Epilogue"/>
              <a:cs typeface="Epilogue"/>
              <a:sym typeface="Epilogue"/>
            </a:endParaRPr>
          </a:p>
        </p:txBody>
      </p:sp>
      <p:sp>
        <p:nvSpPr>
          <p:cNvPr id="360" name="Google Shape;360;p4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Integra el algoritmo de selección de características como parte del algoritmo de aprendizaje, en el que la clasificación y la selección de características se realizan simultáneamente.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características que contribuyen más a cada iteración del proceso de entrenamiento del modelo se extraen cuidadosamente.</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32"/>
          <p:cNvSpPr txBox="1"/>
          <p:nvPr/>
        </p:nvSpPr>
        <p:spPr>
          <a:xfrm>
            <a:off x="152400" y="2566775"/>
            <a:ext cx="4293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Dimensionality reduction</a:t>
            </a:r>
            <a:endParaRPr>
              <a:latin typeface="Albert Sans"/>
              <a:ea typeface="Albert Sans"/>
              <a:cs typeface="Albert Sans"/>
              <a:sym typeface="Albert Sans"/>
            </a:endParaRPr>
          </a:p>
        </p:txBody>
      </p:sp>
      <p:sp>
        <p:nvSpPr>
          <p:cNvPr id="230" name="Google Shape;230;p32"/>
          <p:cNvSpPr txBox="1"/>
          <p:nvPr/>
        </p:nvSpPr>
        <p:spPr>
          <a:xfrm>
            <a:off x="4698000" y="2566775"/>
            <a:ext cx="4293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Feature selection</a:t>
            </a:r>
            <a:endParaRPr>
              <a:latin typeface="Albert Sans"/>
              <a:ea typeface="Albert Sans"/>
              <a:cs typeface="Albert Sans"/>
              <a:sym typeface="Albert Sans"/>
            </a:endParaRPr>
          </a:p>
        </p:txBody>
      </p:sp>
      <p:pic>
        <p:nvPicPr>
          <p:cNvPr id="231" name="Google Shape;231;p32"/>
          <p:cNvPicPr preferRelativeResize="0"/>
          <p:nvPr/>
        </p:nvPicPr>
        <p:blipFill>
          <a:blip r:embed="rId3">
            <a:alphaModFix/>
          </a:blip>
          <a:stretch>
            <a:fillRect/>
          </a:stretch>
        </p:blipFill>
        <p:spPr>
          <a:xfrm>
            <a:off x="2883441" y="152400"/>
            <a:ext cx="3377124" cy="2128624"/>
          </a:xfrm>
          <a:prstGeom prst="rect">
            <a:avLst/>
          </a:prstGeom>
          <a:noFill/>
          <a:ln>
            <a:noFill/>
          </a:ln>
        </p:spPr>
      </p:pic>
      <p:pic>
        <p:nvPicPr>
          <p:cNvPr id="232" name="Google Shape;232;p32"/>
          <p:cNvPicPr preferRelativeResize="0"/>
          <p:nvPr/>
        </p:nvPicPr>
        <p:blipFill rotWithShape="1">
          <a:blip r:embed="rId4">
            <a:alphaModFix/>
          </a:blip>
          <a:srcRect b="0" l="50186" r="0" t="0"/>
          <a:stretch/>
        </p:blipFill>
        <p:spPr>
          <a:xfrm>
            <a:off x="1290938" y="2937150"/>
            <a:ext cx="2016525" cy="2024125"/>
          </a:xfrm>
          <a:prstGeom prst="rect">
            <a:avLst/>
          </a:prstGeom>
          <a:noFill/>
          <a:ln>
            <a:noFill/>
          </a:ln>
        </p:spPr>
      </p:pic>
      <p:pic>
        <p:nvPicPr>
          <p:cNvPr id="233" name="Google Shape;233;p32"/>
          <p:cNvPicPr preferRelativeResize="0"/>
          <p:nvPr/>
        </p:nvPicPr>
        <p:blipFill rotWithShape="1">
          <a:blip r:embed="rId3">
            <a:alphaModFix/>
          </a:blip>
          <a:srcRect b="0" l="21722" r="21036" t="0"/>
          <a:stretch/>
        </p:blipFill>
        <p:spPr>
          <a:xfrm>
            <a:off x="5878274" y="2884900"/>
            <a:ext cx="1933051" cy="21286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Ejemplos de métodos </a:t>
            </a:r>
            <a:r>
              <a:rPr b="1" i="1" lang="en" sz="2600">
                <a:solidFill>
                  <a:schemeClr val="dk2"/>
                </a:solidFill>
                <a:latin typeface="Epilogue"/>
                <a:ea typeface="Epilogue"/>
                <a:cs typeface="Epilogue"/>
                <a:sym typeface="Epilogue"/>
              </a:rPr>
              <a:t>Embedded</a:t>
            </a:r>
            <a:endParaRPr b="1" i="1" sz="2600">
              <a:solidFill>
                <a:schemeClr val="dk2"/>
              </a:solidFill>
              <a:latin typeface="Epilogue"/>
              <a:ea typeface="Epilogue"/>
              <a:cs typeface="Epilogue"/>
              <a:sym typeface="Epilogue"/>
            </a:endParaRPr>
          </a:p>
        </p:txBody>
      </p:sp>
      <p:sp>
        <p:nvSpPr>
          <p:cNvPr id="367" name="Google Shape;367;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LASSO regression:</a:t>
            </a:r>
            <a:r>
              <a:rPr lang="en" sz="1600">
                <a:solidFill>
                  <a:schemeClr val="dk1"/>
                </a:solidFill>
                <a:latin typeface="Albert Sans"/>
                <a:ea typeface="Albert Sans"/>
                <a:cs typeface="Albert Sans"/>
                <a:sym typeface="Albert Sans"/>
              </a:rPr>
              <a:t> realiza la regularización L1 que agrega una penalización equivalente al valor absoluto de la magnitud de los coeficientes.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RIDGE regression:</a:t>
            </a:r>
            <a:r>
              <a:rPr lang="en" sz="1600">
                <a:solidFill>
                  <a:schemeClr val="dk1"/>
                </a:solidFill>
                <a:latin typeface="Albert Sans"/>
                <a:ea typeface="Albert Sans"/>
                <a:cs typeface="Albert Sans"/>
                <a:sym typeface="Albert Sans"/>
              </a:rPr>
              <a:t> realiza la regularización L2 que agrega una penalización equivalente al cuadrado de la magnitud de los coeficientes.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51"/>
          <p:cNvPicPr preferRelativeResize="0"/>
          <p:nvPr/>
        </p:nvPicPr>
        <p:blipFill rotWithShape="1">
          <a:blip r:embed="rId3">
            <a:alphaModFix/>
          </a:blip>
          <a:srcRect b="0" l="0" r="0" t="9371"/>
          <a:stretch/>
        </p:blipFill>
        <p:spPr>
          <a:xfrm>
            <a:off x="1227300" y="1465650"/>
            <a:ext cx="6689401" cy="3284201"/>
          </a:xfrm>
          <a:prstGeom prst="rect">
            <a:avLst/>
          </a:prstGeom>
          <a:noFill/>
          <a:ln>
            <a:noFill/>
          </a:ln>
        </p:spPr>
      </p:pic>
      <p:sp>
        <p:nvSpPr>
          <p:cNvPr id="374" name="Google Shape;374;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 resumen</a:t>
            </a:r>
            <a:endParaRPr b="1" sz="3000">
              <a:solidFill>
                <a:srgbClr val="112158"/>
              </a:solidFill>
              <a:latin typeface="Epilogue"/>
              <a:ea typeface="Epilogue"/>
              <a:cs typeface="Epilogue"/>
              <a:sym typeface="Epilog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¿Cómo elegir el método de selección?</a:t>
            </a:r>
            <a:endParaRPr b="1" sz="3000">
              <a:solidFill>
                <a:srgbClr val="112158"/>
              </a:solidFill>
              <a:latin typeface="Epilogue"/>
              <a:ea typeface="Epilogue"/>
              <a:cs typeface="Epilogue"/>
              <a:sym typeface="Epilogue"/>
            </a:endParaRPr>
          </a:p>
        </p:txBody>
      </p:sp>
      <p:sp>
        <p:nvSpPr>
          <p:cNvPr id="381" name="Google Shape;381;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Entrada numérica - salida numérica.</a:t>
            </a:r>
            <a:r>
              <a:rPr lang="en" sz="1600">
                <a:solidFill>
                  <a:schemeClr val="dk1"/>
                </a:solidFill>
                <a:latin typeface="Albert Sans"/>
                <a:ea typeface="Albert Sans"/>
                <a:cs typeface="Albert Sans"/>
                <a:sym typeface="Albert Sans"/>
              </a:rPr>
              <a:t> Problema de regresión de selección de características: coeficiente de correlación, como el coeficiente de correlación de Pearson (regresión lineal) o el coeficiente de rango de Spearman (para no lineal).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Entrada numérica - salida categórica.</a:t>
            </a:r>
            <a:r>
              <a:rPr lang="en" sz="1600">
                <a:solidFill>
                  <a:schemeClr val="dk1"/>
                </a:solidFill>
                <a:latin typeface="Albert Sans"/>
                <a:ea typeface="Albert Sans"/>
                <a:cs typeface="Albert Sans"/>
                <a:sym typeface="Albert Sans"/>
              </a:rPr>
              <a:t> Problema de clasificación de selección de características: coeficiente de correlación, teniendo en cuenta el objetivo categórico, como el coeficiente de correlación ANOVA (para lineal) o el coeficiente de clasificación de Kendall (no lineal).</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¿Cómo elegir el método de selección?</a:t>
            </a:r>
            <a:endParaRPr b="1" sz="3000">
              <a:solidFill>
                <a:srgbClr val="112158"/>
              </a:solidFill>
              <a:latin typeface="Epilogue"/>
              <a:ea typeface="Epilogue"/>
              <a:cs typeface="Epilogue"/>
              <a:sym typeface="Epilogue"/>
            </a:endParaRPr>
          </a:p>
        </p:txBody>
      </p:sp>
      <p:sp>
        <p:nvSpPr>
          <p:cNvPr id="388" name="Google Shape;388;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Entrada categórica - salida numérica.</a:t>
            </a:r>
            <a:r>
              <a:rPr lang="en" sz="1600">
                <a:solidFill>
                  <a:schemeClr val="dk1"/>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Problema de modelado predictivo de regresión (poco común): coeficiente de correlación, como el coeficiente de correlación ANOVA (para lineal) o el coeficiente de clasificación de Kendall (no lineal), pero a la inversa.‍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Entrada categórica - salida categórica.</a:t>
            </a:r>
            <a:r>
              <a:rPr lang="en" sz="1600">
                <a:solidFill>
                  <a:schemeClr val="dk1"/>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Problema de modelado predictivo de clasificación: coeficiente de correlación, como la prueba Chi-Squared (tablas de contingencia) o información mutua, que es un método poderoso que es independiente de los tipos de datos.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1705350" y="1307100"/>
            <a:ext cx="5733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Casos de estudio</a:t>
            </a:r>
            <a:endParaRPr sz="4800"/>
          </a:p>
        </p:txBody>
      </p:sp>
      <p:sp>
        <p:nvSpPr>
          <p:cNvPr id="394" name="Google Shape;394;p5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4"/>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717588" y="310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rPr>
              <a:t>Ejemplo de enfoque automático</a:t>
            </a:r>
            <a:endParaRPr sz="2600">
              <a:solidFill>
                <a:schemeClr val="dk2"/>
              </a:solidFill>
            </a:endParaRPr>
          </a:p>
        </p:txBody>
      </p:sp>
      <p:sp>
        <p:nvSpPr>
          <p:cNvPr id="403" name="Google Shape;40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55"/>
          <p:cNvPicPr preferRelativeResize="0"/>
          <p:nvPr/>
        </p:nvPicPr>
        <p:blipFill>
          <a:blip r:embed="rId3">
            <a:alphaModFix/>
          </a:blip>
          <a:stretch>
            <a:fillRect/>
          </a:stretch>
        </p:blipFill>
        <p:spPr>
          <a:xfrm>
            <a:off x="0" y="1009600"/>
            <a:ext cx="5479950" cy="2057500"/>
          </a:xfrm>
          <a:prstGeom prst="rect">
            <a:avLst/>
          </a:prstGeom>
          <a:noFill/>
          <a:ln>
            <a:noFill/>
          </a:ln>
        </p:spPr>
      </p:pic>
      <p:pic>
        <p:nvPicPr>
          <p:cNvPr id="405" name="Google Shape;405;p55"/>
          <p:cNvPicPr preferRelativeResize="0"/>
          <p:nvPr/>
        </p:nvPicPr>
        <p:blipFill>
          <a:blip r:embed="rId4">
            <a:alphaModFix/>
          </a:blip>
          <a:stretch>
            <a:fillRect/>
          </a:stretch>
        </p:blipFill>
        <p:spPr>
          <a:xfrm>
            <a:off x="6139300" y="2347247"/>
            <a:ext cx="3004699" cy="2262850"/>
          </a:xfrm>
          <a:prstGeom prst="rect">
            <a:avLst/>
          </a:prstGeom>
          <a:noFill/>
          <a:ln>
            <a:noFill/>
          </a:ln>
        </p:spPr>
      </p:pic>
      <p:sp>
        <p:nvSpPr>
          <p:cNvPr id="406" name="Google Shape;406;p55"/>
          <p:cNvSpPr txBox="1"/>
          <p:nvPr/>
        </p:nvSpPr>
        <p:spPr>
          <a:xfrm>
            <a:off x="6795350" y="1572363"/>
            <a:ext cx="16926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Feature selection</a:t>
            </a:r>
            <a:endParaRPr sz="1200">
              <a:latin typeface="Nunito"/>
              <a:ea typeface="Nunito"/>
              <a:cs typeface="Nunito"/>
              <a:sym typeface="Nunito"/>
            </a:endParaRPr>
          </a:p>
        </p:txBody>
      </p:sp>
      <p:cxnSp>
        <p:nvCxnSpPr>
          <p:cNvPr id="407" name="Google Shape;407;p55"/>
          <p:cNvCxnSpPr>
            <a:endCxn id="406" idx="1"/>
          </p:cNvCxnSpPr>
          <p:nvPr/>
        </p:nvCxnSpPr>
        <p:spPr>
          <a:xfrm>
            <a:off x="5420450" y="1772463"/>
            <a:ext cx="1374900" cy="0"/>
          </a:xfrm>
          <a:prstGeom prst="straightConnector1">
            <a:avLst/>
          </a:prstGeom>
          <a:noFill/>
          <a:ln cap="flat" cmpd="sng" w="19050">
            <a:solidFill>
              <a:schemeClr val="dk2"/>
            </a:solidFill>
            <a:prstDash val="solid"/>
            <a:round/>
            <a:headEnd len="med" w="med" type="none"/>
            <a:tailEnd len="med" w="med" type="triangle"/>
          </a:ln>
        </p:spPr>
      </p:cxnSp>
      <p:cxnSp>
        <p:nvCxnSpPr>
          <p:cNvPr id="408" name="Google Shape;408;p55"/>
          <p:cNvCxnSpPr>
            <a:stCxn id="406" idx="2"/>
            <a:endCxn id="405" idx="0"/>
          </p:cNvCxnSpPr>
          <p:nvPr/>
        </p:nvCxnSpPr>
        <p:spPr>
          <a:xfrm>
            <a:off x="7641650" y="1972563"/>
            <a:ext cx="0" cy="374700"/>
          </a:xfrm>
          <a:prstGeom prst="straightConnector1">
            <a:avLst/>
          </a:prstGeom>
          <a:noFill/>
          <a:ln cap="flat" cmpd="sng" w="19050">
            <a:solidFill>
              <a:schemeClr val="dk2"/>
            </a:solidFill>
            <a:prstDash val="solid"/>
            <a:round/>
            <a:headEnd len="med" w="med" type="none"/>
            <a:tailEnd len="med" w="med" type="triangle"/>
          </a:ln>
        </p:spPr>
      </p:cxnSp>
      <p:pic>
        <p:nvPicPr>
          <p:cNvPr id="409" name="Google Shape;409;p55"/>
          <p:cNvPicPr preferRelativeResize="0"/>
          <p:nvPr/>
        </p:nvPicPr>
        <p:blipFill>
          <a:blip r:embed="rId5">
            <a:alphaModFix/>
          </a:blip>
          <a:stretch>
            <a:fillRect/>
          </a:stretch>
        </p:blipFill>
        <p:spPr>
          <a:xfrm>
            <a:off x="1686174" y="3336426"/>
            <a:ext cx="1861775" cy="1351285"/>
          </a:xfrm>
          <a:prstGeom prst="rect">
            <a:avLst/>
          </a:prstGeom>
          <a:noFill/>
          <a:ln>
            <a:noFill/>
          </a:ln>
        </p:spPr>
      </p:pic>
      <p:pic>
        <p:nvPicPr>
          <p:cNvPr id="410" name="Google Shape;410;p55"/>
          <p:cNvPicPr preferRelativeResize="0"/>
          <p:nvPr/>
        </p:nvPicPr>
        <p:blipFill>
          <a:blip r:embed="rId6">
            <a:alphaModFix/>
          </a:blip>
          <a:stretch>
            <a:fillRect/>
          </a:stretch>
        </p:blipFill>
        <p:spPr>
          <a:xfrm>
            <a:off x="3547950" y="2880650"/>
            <a:ext cx="1861779" cy="2262850"/>
          </a:xfrm>
          <a:prstGeom prst="rect">
            <a:avLst/>
          </a:prstGeom>
          <a:noFill/>
          <a:ln>
            <a:noFill/>
          </a:ln>
        </p:spPr>
      </p:pic>
      <p:sp>
        <p:nvSpPr>
          <p:cNvPr id="411" name="Google Shape;411;p55"/>
          <p:cNvSpPr txBox="1"/>
          <p:nvPr/>
        </p:nvSpPr>
        <p:spPr>
          <a:xfrm>
            <a:off x="0" y="4785100"/>
            <a:ext cx="354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pilogue"/>
                <a:ea typeface="Epilogue"/>
                <a:cs typeface="Epilogue"/>
                <a:sym typeface="Epilogue"/>
              </a:rPr>
              <a:t>60 behavioral features + 53 physiological features = 113 features</a:t>
            </a:r>
            <a:endParaRPr sz="800">
              <a:latin typeface="Epilogue"/>
              <a:ea typeface="Epilogue"/>
              <a:cs typeface="Epilogue"/>
              <a:sym typeface="Epilog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6"/>
          <p:cNvSpPr txBox="1"/>
          <p:nvPr/>
        </p:nvSpPr>
        <p:spPr>
          <a:xfrm>
            <a:off x="7240838" y="1800963"/>
            <a:ext cx="16926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Feature selection</a:t>
            </a:r>
            <a:endParaRPr sz="1200">
              <a:latin typeface="Nunito"/>
              <a:ea typeface="Nunito"/>
              <a:cs typeface="Nunito"/>
              <a:sym typeface="Nunito"/>
            </a:endParaRPr>
          </a:p>
        </p:txBody>
      </p:sp>
      <p:cxnSp>
        <p:nvCxnSpPr>
          <p:cNvPr id="418" name="Google Shape;418;p56"/>
          <p:cNvCxnSpPr>
            <a:stCxn id="419" idx="3"/>
            <a:endCxn id="417" idx="1"/>
          </p:cNvCxnSpPr>
          <p:nvPr/>
        </p:nvCxnSpPr>
        <p:spPr>
          <a:xfrm>
            <a:off x="6582850" y="2001063"/>
            <a:ext cx="657900" cy="0"/>
          </a:xfrm>
          <a:prstGeom prst="straightConnector1">
            <a:avLst/>
          </a:prstGeom>
          <a:noFill/>
          <a:ln cap="flat" cmpd="sng" w="19050">
            <a:solidFill>
              <a:schemeClr val="dk2"/>
            </a:solidFill>
            <a:prstDash val="solid"/>
            <a:round/>
            <a:headEnd len="med" w="med" type="none"/>
            <a:tailEnd len="med" w="med" type="triangle"/>
          </a:ln>
        </p:spPr>
      </p:cxnSp>
      <p:cxnSp>
        <p:nvCxnSpPr>
          <p:cNvPr id="420" name="Google Shape;420;p56"/>
          <p:cNvCxnSpPr>
            <a:stCxn id="417" idx="2"/>
            <a:endCxn id="421" idx="0"/>
          </p:cNvCxnSpPr>
          <p:nvPr/>
        </p:nvCxnSpPr>
        <p:spPr>
          <a:xfrm>
            <a:off x="8087138" y="2201163"/>
            <a:ext cx="0" cy="293400"/>
          </a:xfrm>
          <a:prstGeom prst="straightConnector1">
            <a:avLst/>
          </a:prstGeom>
          <a:noFill/>
          <a:ln cap="flat" cmpd="sng" w="19050">
            <a:solidFill>
              <a:schemeClr val="dk2"/>
            </a:solidFill>
            <a:prstDash val="solid"/>
            <a:round/>
            <a:headEnd len="med" w="med" type="none"/>
            <a:tailEnd len="med" w="med" type="triangle"/>
          </a:ln>
        </p:spPr>
      </p:cxnSp>
      <p:pic>
        <p:nvPicPr>
          <p:cNvPr id="422" name="Google Shape;422;p56"/>
          <p:cNvPicPr preferRelativeResize="0"/>
          <p:nvPr/>
        </p:nvPicPr>
        <p:blipFill>
          <a:blip r:embed="rId3">
            <a:alphaModFix/>
          </a:blip>
          <a:stretch>
            <a:fillRect/>
          </a:stretch>
        </p:blipFill>
        <p:spPr>
          <a:xfrm>
            <a:off x="194280" y="3165214"/>
            <a:ext cx="1745350" cy="1235150"/>
          </a:xfrm>
          <a:prstGeom prst="rect">
            <a:avLst/>
          </a:prstGeom>
          <a:noFill/>
          <a:ln>
            <a:noFill/>
          </a:ln>
        </p:spPr>
      </p:pic>
      <p:pic>
        <p:nvPicPr>
          <p:cNvPr id="423" name="Google Shape;423;p56"/>
          <p:cNvPicPr preferRelativeResize="0"/>
          <p:nvPr/>
        </p:nvPicPr>
        <p:blipFill>
          <a:blip r:embed="rId4">
            <a:alphaModFix/>
          </a:blip>
          <a:stretch>
            <a:fillRect/>
          </a:stretch>
        </p:blipFill>
        <p:spPr>
          <a:xfrm>
            <a:off x="2318750" y="2884278"/>
            <a:ext cx="2438399" cy="915497"/>
          </a:xfrm>
          <a:prstGeom prst="rect">
            <a:avLst/>
          </a:prstGeom>
          <a:noFill/>
          <a:ln>
            <a:noFill/>
          </a:ln>
        </p:spPr>
      </p:pic>
      <p:pic>
        <p:nvPicPr>
          <p:cNvPr id="424" name="Google Shape;424;p56"/>
          <p:cNvPicPr preferRelativeResize="0"/>
          <p:nvPr/>
        </p:nvPicPr>
        <p:blipFill>
          <a:blip r:embed="rId5">
            <a:alphaModFix/>
          </a:blip>
          <a:stretch>
            <a:fillRect/>
          </a:stretch>
        </p:blipFill>
        <p:spPr>
          <a:xfrm>
            <a:off x="5083612" y="3009679"/>
            <a:ext cx="1620200" cy="1546222"/>
          </a:xfrm>
          <a:prstGeom prst="rect">
            <a:avLst/>
          </a:prstGeom>
          <a:noFill/>
          <a:ln>
            <a:noFill/>
          </a:ln>
        </p:spPr>
      </p:pic>
      <p:pic>
        <p:nvPicPr>
          <p:cNvPr id="425" name="Google Shape;425;p56"/>
          <p:cNvPicPr preferRelativeResize="0"/>
          <p:nvPr/>
        </p:nvPicPr>
        <p:blipFill>
          <a:blip r:embed="rId6">
            <a:alphaModFix/>
          </a:blip>
          <a:stretch>
            <a:fillRect/>
          </a:stretch>
        </p:blipFill>
        <p:spPr>
          <a:xfrm>
            <a:off x="0" y="1216873"/>
            <a:ext cx="2820737" cy="1271374"/>
          </a:xfrm>
          <a:prstGeom prst="rect">
            <a:avLst/>
          </a:prstGeom>
          <a:noFill/>
          <a:ln>
            <a:noFill/>
          </a:ln>
        </p:spPr>
      </p:pic>
      <p:pic>
        <p:nvPicPr>
          <p:cNvPr id="426" name="Google Shape;426;p56"/>
          <p:cNvPicPr preferRelativeResize="0"/>
          <p:nvPr/>
        </p:nvPicPr>
        <p:blipFill>
          <a:blip r:embed="rId7">
            <a:alphaModFix/>
          </a:blip>
          <a:stretch>
            <a:fillRect/>
          </a:stretch>
        </p:blipFill>
        <p:spPr>
          <a:xfrm>
            <a:off x="2982248" y="1528108"/>
            <a:ext cx="1238301" cy="966342"/>
          </a:xfrm>
          <a:prstGeom prst="rect">
            <a:avLst/>
          </a:prstGeom>
          <a:noFill/>
          <a:ln>
            <a:noFill/>
          </a:ln>
        </p:spPr>
      </p:pic>
      <p:sp>
        <p:nvSpPr>
          <p:cNvPr id="427" name="Google Shape;427;p56"/>
          <p:cNvSpPr txBox="1"/>
          <p:nvPr/>
        </p:nvSpPr>
        <p:spPr>
          <a:xfrm>
            <a:off x="2982200" y="1158800"/>
            <a:ext cx="12384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Original data</a:t>
            </a:r>
            <a:endParaRPr sz="1200">
              <a:latin typeface="Nunito"/>
              <a:ea typeface="Nunito"/>
              <a:cs typeface="Nunito"/>
              <a:sym typeface="Nunito"/>
            </a:endParaRPr>
          </a:p>
        </p:txBody>
      </p:sp>
      <p:sp>
        <p:nvSpPr>
          <p:cNvPr id="419" name="Google Shape;419;p56"/>
          <p:cNvSpPr txBox="1"/>
          <p:nvPr/>
        </p:nvSpPr>
        <p:spPr>
          <a:xfrm>
            <a:off x="4890250" y="1800963"/>
            <a:ext cx="16926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Descriptive analysis</a:t>
            </a:r>
            <a:endParaRPr sz="1200">
              <a:latin typeface="Nunito"/>
              <a:ea typeface="Nunito"/>
              <a:cs typeface="Nunito"/>
              <a:sym typeface="Nunito"/>
            </a:endParaRPr>
          </a:p>
        </p:txBody>
      </p:sp>
      <p:cxnSp>
        <p:nvCxnSpPr>
          <p:cNvPr id="428" name="Google Shape;428;p56"/>
          <p:cNvCxnSpPr>
            <a:stCxn id="426" idx="3"/>
            <a:endCxn id="419" idx="1"/>
          </p:cNvCxnSpPr>
          <p:nvPr/>
        </p:nvCxnSpPr>
        <p:spPr>
          <a:xfrm flipH="1" rot="10800000">
            <a:off x="4220548" y="2001079"/>
            <a:ext cx="669600" cy="10200"/>
          </a:xfrm>
          <a:prstGeom prst="straightConnector1">
            <a:avLst/>
          </a:prstGeom>
          <a:noFill/>
          <a:ln cap="flat" cmpd="sng" w="19050">
            <a:solidFill>
              <a:schemeClr val="dk2"/>
            </a:solidFill>
            <a:prstDash val="solid"/>
            <a:round/>
            <a:headEnd len="med" w="med" type="none"/>
            <a:tailEnd len="med" w="med" type="triangle"/>
          </a:ln>
        </p:spPr>
      </p:cxnSp>
      <p:pic>
        <p:nvPicPr>
          <p:cNvPr id="429" name="Google Shape;429;p56"/>
          <p:cNvPicPr preferRelativeResize="0"/>
          <p:nvPr/>
        </p:nvPicPr>
        <p:blipFill>
          <a:blip r:embed="rId8">
            <a:alphaModFix/>
          </a:blip>
          <a:stretch>
            <a:fillRect/>
          </a:stretch>
        </p:blipFill>
        <p:spPr>
          <a:xfrm>
            <a:off x="2318750" y="3799775"/>
            <a:ext cx="2438401" cy="873489"/>
          </a:xfrm>
          <a:prstGeom prst="rect">
            <a:avLst/>
          </a:prstGeom>
          <a:noFill/>
          <a:ln>
            <a:noFill/>
          </a:ln>
        </p:spPr>
      </p:pic>
      <p:pic>
        <p:nvPicPr>
          <p:cNvPr id="421" name="Google Shape;421;p56"/>
          <p:cNvPicPr preferRelativeResize="0"/>
          <p:nvPr/>
        </p:nvPicPr>
        <p:blipFill>
          <a:blip r:embed="rId9">
            <a:alphaModFix/>
          </a:blip>
          <a:stretch>
            <a:fillRect/>
          </a:stretch>
        </p:blipFill>
        <p:spPr>
          <a:xfrm>
            <a:off x="7030275" y="2494438"/>
            <a:ext cx="2113718" cy="2256537"/>
          </a:xfrm>
          <a:prstGeom prst="rect">
            <a:avLst/>
          </a:prstGeom>
          <a:noFill/>
          <a:ln>
            <a:noFill/>
          </a:ln>
        </p:spPr>
      </p:pic>
      <p:cxnSp>
        <p:nvCxnSpPr>
          <p:cNvPr id="430" name="Google Shape;430;p56"/>
          <p:cNvCxnSpPr>
            <a:stCxn id="422" idx="3"/>
            <a:endCxn id="423" idx="1"/>
          </p:cNvCxnSpPr>
          <p:nvPr/>
        </p:nvCxnSpPr>
        <p:spPr>
          <a:xfrm flipH="1" rot="10800000">
            <a:off x="1939629" y="3342089"/>
            <a:ext cx="379200" cy="44070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56"/>
          <p:cNvCxnSpPr>
            <a:stCxn id="422" idx="3"/>
            <a:endCxn id="429" idx="1"/>
          </p:cNvCxnSpPr>
          <p:nvPr/>
        </p:nvCxnSpPr>
        <p:spPr>
          <a:xfrm>
            <a:off x="1939629" y="3782789"/>
            <a:ext cx="379200" cy="453600"/>
          </a:xfrm>
          <a:prstGeom prst="straightConnector1">
            <a:avLst/>
          </a:prstGeom>
          <a:noFill/>
          <a:ln cap="flat" cmpd="sng" w="9525">
            <a:solidFill>
              <a:schemeClr val="dk2"/>
            </a:solidFill>
            <a:prstDash val="solid"/>
            <a:round/>
            <a:headEnd len="med" w="med" type="none"/>
            <a:tailEnd len="med" w="med" type="triangle"/>
          </a:ln>
        </p:spPr>
      </p:cxnSp>
      <p:sp>
        <p:nvSpPr>
          <p:cNvPr id="432" name="Google Shape;432;p56"/>
          <p:cNvSpPr/>
          <p:nvPr/>
        </p:nvSpPr>
        <p:spPr>
          <a:xfrm>
            <a:off x="4762500" y="3602175"/>
            <a:ext cx="293400" cy="293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6"/>
          <p:cNvSpPr/>
          <p:nvPr/>
        </p:nvSpPr>
        <p:spPr>
          <a:xfrm>
            <a:off x="6765100" y="3602175"/>
            <a:ext cx="293400" cy="293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6"/>
          <p:cNvSpPr txBox="1"/>
          <p:nvPr>
            <p:ph type="title"/>
          </p:nvPr>
        </p:nvSpPr>
        <p:spPr>
          <a:xfrm>
            <a:off x="717588" y="310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rPr>
              <a:t>Ejemplo de enfoque semi-automático</a:t>
            </a:r>
            <a:endParaRPr sz="2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a:t>
            </a:r>
            <a:endParaRPr/>
          </a:p>
        </p:txBody>
      </p:sp>
      <p:grpSp>
        <p:nvGrpSpPr>
          <p:cNvPr id="440" name="Google Shape;440;p57"/>
          <p:cNvGrpSpPr/>
          <p:nvPr/>
        </p:nvGrpSpPr>
        <p:grpSpPr>
          <a:xfrm>
            <a:off x="3558736" y="638786"/>
            <a:ext cx="4887067" cy="3859430"/>
            <a:chOff x="5076775" y="1958876"/>
            <a:chExt cx="3353968" cy="2648707"/>
          </a:xfrm>
        </p:grpSpPr>
        <p:sp>
          <p:nvSpPr>
            <p:cNvPr id="441" name="Google Shape;441;p57"/>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7"/>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57">
            <a:hlinkClick r:id="rId3"/>
          </p:cNvPr>
          <p:cNvPicPr preferRelativeResize="0"/>
          <p:nvPr/>
        </p:nvPicPr>
        <p:blipFill>
          <a:blip r:embed="rId4">
            <a:alphaModFix/>
          </a:blip>
          <a:stretch>
            <a:fillRect/>
          </a:stretch>
        </p:blipFill>
        <p:spPr>
          <a:xfrm>
            <a:off x="4384575" y="1371700"/>
            <a:ext cx="3227424" cy="1815424"/>
          </a:xfrm>
          <a:prstGeom prst="rect">
            <a:avLst/>
          </a:prstGeom>
          <a:noFill/>
          <a:ln>
            <a:noFill/>
          </a:ln>
        </p:spPr>
      </p:pic>
      <p:sp>
        <p:nvSpPr>
          <p:cNvPr id="445" name="Google Shape;445;p57"/>
          <p:cNvSpPr/>
          <p:nvPr/>
        </p:nvSpPr>
        <p:spPr>
          <a:xfrm>
            <a:off x="3793336" y="925642"/>
            <a:ext cx="4418100" cy="248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46" name="Google Shape;446;p57"/>
          <p:cNvPicPr preferRelativeResize="0"/>
          <p:nvPr/>
        </p:nvPicPr>
        <p:blipFill>
          <a:blip r:embed="rId5">
            <a:alphaModFix/>
          </a:blip>
          <a:stretch>
            <a:fillRect/>
          </a:stretch>
        </p:blipFill>
        <p:spPr>
          <a:xfrm>
            <a:off x="4384577" y="1208500"/>
            <a:ext cx="1003774" cy="657100"/>
          </a:xfrm>
          <a:prstGeom prst="rect">
            <a:avLst/>
          </a:prstGeom>
          <a:noFill/>
          <a:ln>
            <a:noFill/>
          </a:ln>
        </p:spPr>
      </p:pic>
      <p:pic>
        <p:nvPicPr>
          <p:cNvPr id="447" name="Google Shape;447;p57"/>
          <p:cNvPicPr preferRelativeResize="0"/>
          <p:nvPr/>
        </p:nvPicPr>
        <p:blipFill>
          <a:blip r:embed="rId6">
            <a:alphaModFix/>
          </a:blip>
          <a:stretch>
            <a:fillRect/>
          </a:stretch>
        </p:blipFill>
        <p:spPr>
          <a:xfrm>
            <a:off x="6213675" y="1122525"/>
            <a:ext cx="1398325" cy="829030"/>
          </a:xfrm>
          <a:prstGeom prst="rect">
            <a:avLst/>
          </a:prstGeom>
          <a:noFill/>
          <a:ln>
            <a:noFill/>
          </a:ln>
        </p:spPr>
      </p:pic>
      <p:pic>
        <p:nvPicPr>
          <p:cNvPr id="448" name="Google Shape;448;p57">
            <a:hlinkClick r:id="rId7"/>
          </p:cNvPr>
          <p:cNvPicPr preferRelativeResize="0"/>
          <p:nvPr/>
        </p:nvPicPr>
        <p:blipFill>
          <a:blip r:embed="rId4">
            <a:alphaModFix/>
          </a:blip>
          <a:stretch>
            <a:fillRect/>
          </a:stretch>
        </p:blipFill>
        <p:spPr>
          <a:xfrm>
            <a:off x="4905587" y="2107200"/>
            <a:ext cx="2185402" cy="1229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2" name="Shape 452"/>
        <p:cNvGrpSpPr/>
        <p:nvPr/>
      </p:nvGrpSpPr>
      <p:grpSpPr>
        <a:xfrm>
          <a:off x="0" y="0"/>
          <a:ext cx="0" cy="0"/>
          <a:chOff x="0" y="0"/>
          <a:chExt cx="0" cy="0"/>
        </a:xfrm>
      </p:grpSpPr>
      <p:sp>
        <p:nvSpPr>
          <p:cNvPr id="453" name="Google Shape;453;p5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454" name="Google Shape;454;p58"/>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455" name="Google Shape;455;p58"/>
          <p:cNvGrpSpPr/>
          <p:nvPr/>
        </p:nvGrpSpPr>
        <p:grpSpPr>
          <a:xfrm>
            <a:off x="4309559" y="2928275"/>
            <a:ext cx="525300" cy="525300"/>
            <a:chOff x="4309559" y="2928275"/>
            <a:chExt cx="525300" cy="525300"/>
          </a:xfrm>
        </p:grpSpPr>
        <p:sp>
          <p:nvSpPr>
            <p:cNvPr id="456" name="Google Shape;456;p58"/>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58"/>
            <p:cNvGrpSpPr/>
            <p:nvPr/>
          </p:nvGrpSpPr>
          <p:grpSpPr>
            <a:xfrm>
              <a:off x="4412298" y="3045942"/>
              <a:ext cx="320315" cy="286423"/>
              <a:chOff x="3824739" y="3890112"/>
              <a:chExt cx="208105" cy="186110"/>
            </a:xfrm>
          </p:grpSpPr>
          <p:sp>
            <p:nvSpPr>
              <p:cNvPr id="458" name="Google Shape;458;p58"/>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8"/>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8"/>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1" name="Google Shape;461;p58"/>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8"/>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8"/>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8"/>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58"/>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466" name="Google Shape;466;p58"/>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467" name="Google Shape;467;p58"/>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68" name="Google Shape;468;p58"/>
          <p:cNvGrpSpPr/>
          <p:nvPr/>
        </p:nvGrpSpPr>
        <p:grpSpPr>
          <a:xfrm>
            <a:off x="3267625" y="2928275"/>
            <a:ext cx="525300" cy="525300"/>
            <a:chOff x="3267625" y="2928275"/>
            <a:chExt cx="525300" cy="525300"/>
          </a:xfrm>
        </p:grpSpPr>
        <p:sp>
          <p:nvSpPr>
            <p:cNvPr id="469" name="Google Shape;469;p58"/>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58"/>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471" name="Google Shape;471;p58"/>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472" name="Google Shape;47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58"/>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2</a:t>
            </a:r>
            <a:r>
              <a:rPr lang="en" sz="4800">
                <a:solidFill>
                  <a:schemeClr val="lt2"/>
                </a:solidFill>
              </a:rPr>
              <a:t>.5 </a:t>
            </a:r>
            <a:r>
              <a:rPr lang="en" sz="4800"/>
              <a:t>Selección de Características</a:t>
            </a:r>
            <a:endParaRPr sz="2500"/>
          </a:p>
        </p:txBody>
      </p:sp>
      <p:sp>
        <p:nvSpPr>
          <p:cNvPr id="239" name="Google Shape;239;p3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4"/>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48" name="Google Shape;248;p34"/>
          <p:cNvSpPr txBox="1"/>
          <p:nvPr/>
        </p:nvSpPr>
        <p:spPr>
          <a:xfrm>
            <a:off x="0" y="1094100"/>
            <a:ext cx="8088000" cy="28323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la </a:t>
            </a:r>
            <a:r>
              <a:rPr b="1" lang="en" sz="3200">
                <a:solidFill>
                  <a:schemeClr val="accent6"/>
                </a:solidFill>
                <a:latin typeface="Albert Sans"/>
                <a:ea typeface="Albert Sans"/>
                <a:cs typeface="Albert Sans"/>
                <a:sym typeface="Albert Sans"/>
              </a:rPr>
              <a:t>selección</a:t>
            </a:r>
            <a:r>
              <a:rPr b="1" lang="en" sz="5000">
                <a:solidFill>
                  <a:schemeClr val="accent2"/>
                </a:solidFill>
                <a:latin typeface="Albert Sans"/>
                <a:ea typeface="Albert Sans"/>
                <a:cs typeface="Albert Sans"/>
                <a:sym typeface="Albert Sans"/>
              </a:rPr>
              <a:t> de          </a:t>
            </a:r>
            <a:endParaRPr b="1" sz="5000">
              <a:solidFill>
                <a:schemeClr val="accent2"/>
              </a:solidFill>
              <a:latin typeface="Albert Sans"/>
              <a:ea typeface="Albert Sans"/>
              <a:cs typeface="Albert Sans"/>
              <a:sym typeface="Albert Sans"/>
            </a:endParaRPr>
          </a:p>
          <a:p>
            <a:pPr indent="457200" lvl="0" marL="0" rtl="0" algn="l">
              <a:spcBef>
                <a:spcPts val="0"/>
              </a:spcBef>
              <a:spcAft>
                <a:spcPts val="0"/>
              </a:spcAft>
              <a:buNone/>
            </a:pPr>
            <a:r>
              <a:rPr b="1" lang="en" sz="6200">
                <a:solidFill>
                  <a:schemeClr val="lt1"/>
                </a:solidFill>
                <a:latin typeface="Albert Sans"/>
                <a:ea typeface="Albert Sans"/>
                <a:cs typeface="Albert Sans"/>
                <a:sym typeface="Albert Sans"/>
              </a:rPr>
              <a:t>Características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49" name="Google Shape;24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2" type="subTitle"/>
          </p:nvPr>
        </p:nvSpPr>
        <p:spPr>
          <a:xfrm>
            <a:off x="3431075" y="2004950"/>
            <a:ext cx="22860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selección de un subconjunto de características relevantes para su uso en la construcción de modelos. Debe distinguirse de la extracción de características.</a:t>
            </a:r>
            <a:endParaRPr sz="1200"/>
          </a:p>
        </p:txBody>
      </p:sp>
      <p:sp>
        <p:nvSpPr>
          <p:cNvPr id="255" name="Google Shape;255;p35"/>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proceso de identificación y selección de un subconjunto de características. El objetivo es mejorar el rendimiento de un modelo de aprendizaje automático, como un modelo de clasificación, regresión o agrupamiento.</a:t>
            </a:r>
            <a:endParaRPr sz="1200"/>
          </a:p>
          <a:p>
            <a:pPr indent="0" lvl="0" marL="0" rtl="0" algn="ctr">
              <a:spcBef>
                <a:spcPts val="0"/>
              </a:spcBef>
              <a:spcAft>
                <a:spcPts val="0"/>
              </a:spcAft>
              <a:buNone/>
            </a:pPr>
            <a:r>
              <a:t/>
            </a:r>
            <a:endParaRPr sz="1200"/>
          </a:p>
        </p:txBody>
      </p:sp>
      <p:sp>
        <p:nvSpPr>
          <p:cNvPr id="256" name="Google Shape;256;p3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57" name="Google Shape;257;p35"/>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proceso en el análisis de datos y el aprendizaje automático que implica la elección de un subconjunto relevante de características. </a:t>
            </a:r>
            <a:br>
              <a:rPr lang="en" sz="1200"/>
            </a:br>
            <a:r>
              <a:rPr lang="en" sz="1200"/>
              <a:t>El objetivo eliminar las características que son redundantes o irrelevantes.</a:t>
            </a:r>
            <a:endParaRPr sz="1200"/>
          </a:p>
        </p:txBody>
      </p:sp>
      <p:sp>
        <p:nvSpPr>
          <p:cNvPr id="258" name="Google Shape;258;p35"/>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59" name="Google Shape;259;p35"/>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60" name="Google Shape;260;p35"/>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61" name="Google Shape;261;p35"/>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62" name="Google Shape;262;p35"/>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https://en.wikipedia.org/wiki/Feature_selection</a:t>
            </a:r>
            <a:endParaRPr sz="1000">
              <a:solidFill>
                <a:srgbClr val="00C3B1"/>
              </a:solidFill>
            </a:endParaRPr>
          </a:p>
        </p:txBody>
      </p:sp>
      <p:sp>
        <p:nvSpPr>
          <p:cNvPr id="263" name="Google Shape;263;p35"/>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112158"/>
                </a:solidFill>
                <a:latin typeface="Epilogue"/>
                <a:ea typeface="Epilogue"/>
                <a:cs typeface="Epilogue"/>
                <a:sym typeface="Epilogue"/>
              </a:rPr>
              <a:t>Feature selection</a:t>
            </a:r>
            <a:endParaRPr b="1" i="1" sz="3000">
              <a:solidFill>
                <a:srgbClr val="112158"/>
              </a:solidFill>
              <a:latin typeface="Epilogue"/>
              <a:ea typeface="Epilogue"/>
              <a:cs typeface="Epilogue"/>
              <a:sym typeface="Epilogue"/>
            </a:endParaRPr>
          </a:p>
        </p:txBody>
      </p:sp>
      <p:sp>
        <p:nvSpPr>
          <p:cNvPr id="270" name="Google Shape;270;p3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el proceso de </a:t>
            </a:r>
            <a:r>
              <a:rPr b="1" lang="en" sz="1600">
                <a:solidFill>
                  <a:schemeClr val="dk1"/>
                </a:solidFill>
                <a:latin typeface="Albert Sans"/>
                <a:ea typeface="Albert Sans"/>
                <a:cs typeface="Albert Sans"/>
                <a:sym typeface="Albert Sans"/>
              </a:rPr>
              <a:t>seleccionar </a:t>
            </a:r>
            <a:r>
              <a:rPr lang="en" sz="1600">
                <a:solidFill>
                  <a:schemeClr val="dk1"/>
                </a:solidFill>
                <a:latin typeface="Albert Sans"/>
                <a:ea typeface="Albert Sans"/>
                <a:cs typeface="Albert Sans"/>
                <a:sym typeface="Albert Sans"/>
              </a:rPr>
              <a:t>las características más importantes para ingresar en los algoritmos de aprendizaje automático.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técnicas de selección se emplean para </a:t>
            </a:r>
            <a:r>
              <a:rPr b="1" lang="en" sz="1600">
                <a:solidFill>
                  <a:schemeClr val="dk1"/>
                </a:solidFill>
                <a:latin typeface="Albert Sans"/>
                <a:ea typeface="Albert Sans"/>
                <a:cs typeface="Albert Sans"/>
                <a:sym typeface="Albert Sans"/>
              </a:rPr>
              <a:t>reducir la cantidad de variables</a:t>
            </a:r>
            <a:r>
              <a:rPr lang="en" sz="1600">
                <a:solidFill>
                  <a:schemeClr val="dk1"/>
                </a:solidFill>
                <a:latin typeface="Albert Sans"/>
                <a:ea typeface="Albert Sans"/>
                <a:cs typeface="Albert Sans"/>
                <a:sym typeface="Albert Sans"/>
              </a:rPr>
              <a:t> de entrada mediante la eliminación de características redundantes o irrelevantes.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Redundante e irrelevante son dos nociones distintas, ya que una característica relevante puede ser redundante en presencia de otra característica relevante con la que está fuertemente correlacionada.</a:t>
            </a:r>
            <a:endParaRPr sz="1500">
              <a:solidFill>
                <a:schemeClr val="dk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7"/>
          <p:cNvPicPr preferRelativeResize="0"/>
          <p:nvPr/>
        </p:nvPicPr>
        <p:blipFill>
          <a:blip r:embed="rId3">
            <a:alphaModFix/>
          </a:blip>
          <a:stretch>
            <a:fillRect/>
          </a:stretch>
        </p:blipFill>
        <p:spPr>
          <a:xfrm>
            <a:off x="1505025" y="944237"/>
            <a:ext cx="6133951" cy="325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dk2"/>
                </a:solidFill>
                <a:latin typeface="Epilogue"/>
                <a:ea typeface="Epilogue"/>
                <a:cs typeface="Epilogue"/>
                <a:sym typeface="Epilogue"/>
              </a:rPr>
              <a:t>Occam’s Razor</a:t>
            </a:r>
            <a:endParaRPr b="1" i="1" sz="2600">
              <a:solidFill>
                <a:schemeClr val="dk2"/>
              </a:solidFill>
              <a:latin typeface="Epilogue"/>
              <a:ea typeface="Epilogue"/>
              <a:cs typeface="Epilogue"/>
              <a:sym typeface="Epilogue"/>
            </a:endParaRPr>
          </a:p>
        </p:txBody>
      </p:sp>
      <p:sp>
        <p:nvSpPr>
          <p:cNvPr id="283" name="Google Shape;283;p3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los problemas de ciencia de datos de la vida real, es casi raro que todas las variables del conjunto de datos sean útiles para construir un modelo.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Añadir variables redundantes reduce la capacidad de </a:t>
            </a:r>
            <a:r>
              <a:rPr b="1" lang="en" sz="1600">
                <a:solidFill>
                  <a:schemeClr val="dk2"/>
                </a:solidFill>
                <a:latin typeface="Albert Sans"/>
                <a:ea typeface="Albert Sans"/>
                <a:cs typeface="Albert Sans"/>
                <a:sym typeface="Albert Sans"/>
              </a:rPr>
              <a:t>generalización</a:t>
            </a:r>
            <a:r>
              <a:rPr lang="en" sz="1600">
                <a:solidFill>
                  <a:schemeClr val="dk1"/>
                </a:solidFill>
                <a:latin typeface="Albert Sans"/>
                <a:ea typeface="Albert Sans"/>
                <a:cs typeface="Albert Sans"/>
                <a:sym typeface="Albert Sans"/>
              </a:rPr>
              <a:t> del modelo y también puede reducir la precisión global de un clasificador. Además, añadir más variables a un modelo aumenta su complejidad global.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Según el principio de Parsimonia "</a:t>
            </a:r>
            <a:r>
              <a:rPr b="1" lang="en" sz="1600">
                <a:solidFill>
                  <a:schemeClr val="dk1"/>
                </a:solidFill>
                <a:latin typeface="Albert Sans"/>
                <a:ea typeface="Albert Sans"/>
                <a:cs typeface="Albert Sans"/>
                <a:sym typeface="Albert Sans"/>
              </a:rPr>
              <a:t>Occam’s Razor</a:t>
            </a:r>
            <a:r>
              <a:rPr lang="en" sz="1600">
                <a:solidFill>
                  <a:schemeClr val="dk1"/>
                </a:solidFill>
                <a:latin typeface="Albert Sans"/>
                <a:ea typeface="Albert Sans"/>
                <a:cs typeface="Albert Sans"/>
                <a:sym typeface="Albert Sans"/>
              </a:rPr>
              <a:t>", la mejor explicación de un problema es la que implica el menor número posible de supuestos.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Beneficios</a:t>
            </a:r>
            <a:endParaRPr b="1" sz="3000">
              <a:solidFill>
                <a:srgbClr val="112158"/>
              </a:solidFill>
              <a:latin typeface="Epilogue"/>
              <a:ea typeface="Epilogue"/>
              <a:cs typeface="Epilogue"/>
              <a:sym typeface="Epilogue"/>
            </a:endParaRPr>
          </a:p>
        </p:txBody>
      </p:sp>
      <p:sp>
        <p:nvSpPr>
          <p:cNvPr id="290" name="Google Shape;290;p3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Modelos más simples.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Tiempos de entrenamiento más cortos.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Reducción de varianza.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Evitar la maldición de la alta dimensionalidad.</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 medida que aumenta la dimensionalidad y la cantidad de características, el volumen del espacio aumenta tan rápido que los datos disponibles se vuelven limitados.</a:t>
            </a:r>
            <a:endParaRPr sz="15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